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61" r:id="rId4"/>
    <p:sldId id="260" r:id="rId5"/>
    <p:sldId id="259" r:id="rId6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98"/>
    <p:restoredTop sz="94669"/>
  </p:normalViewPr>
  <p:slideViewPr>
    <p:cSldViewPr snapToGrid="0" snapToObjects="1">
      <p:cViewPr varScale="1">
        <p:scale>
          <a:sx n="220" d="100"/>
          <a:sy n="220" d="100"/>
        </p:scale>
        <p:origin x="200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d68f83b5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d68f83b5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d6d4cc2e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d6d4cc2e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d6d4cc2e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d6d4cc2e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1710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d6d4cc2e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d6d4cc2e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8768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d6d4cc2e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d6d4cc2e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5158200" y="1418450"/>
            <a:ext cx="3591300" cy="3072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>
                <a:latin typeface="Open Sans"/>
                <a:ea typeface="Open Sans"/>
                <a:cs typeface="Open Sans"/>
                <a:sym typeface="Open Sans"/>
              </a:rPr>
              <a:t>Each blue point represents total number of days a film was rented out and the </a:t>
            </a:r>
            <a:r>
              <a:rPr lang="en-US" sz="1200" dirty="0">
                <a:latin typeface="Open Sans"/>
                <a:ea typeface="Open Sans"/>
                <a:cs typeface="Open Sans"/>
                <a:sym typeface="Open Sans"/>
              </a:rPr>
              <a:t>amount of revenue that was collected.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latin typeface="Open Sans"/>
                <a:ea typeface="Open Sans"/>
                <a:cs typeface="Open Sans"/>
                <a:sym typeface="Open Sans"/>
              </a:rPr>
              <a:t>As expected, the revenue generated increases linearly as the amount of days rented increases.</a:t>
            </a:r>
            <a:endParaRPr lang="en" sz="12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>
                <a:latin typeface="Open Sans"/>
                <a:ea typeface="Open Sans"/>
                <a:cs typeface="Open Sans"/>
                <a:sym typeface="Open Sans"/>
              </a:rPr>
              <a:t>Each orange point represents the real daily revenue for each film.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>
                <a:latin typeface="Open Sans"/>
                <a:ea typeface="Open Sans"/>
                <a:cs typeface="Open Sans"/>
                <a:sym typeface="Open Sans"/>
              </a:rPr>
              <a:t>Surprisingly, films that were rented out the least had the highest real revenue per day.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sz="12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354300" y="1418450"/>
            <a:ext cx="4550700" cy="3072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&lt;visualization&gt;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What is the real daily revenue for each film?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0F4BB7-2FFC-9941-A320-0374A0E8B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0" y="1418450"/>
            <a:ext cx="4550700" cy="3072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EFD50B-6691-C848-A202-EB373355672E}"/>
              </a:ext>
            </a:extLst>
          </p:cNvPr>
          <p:cNvSpPr txBox="1"/>
          <p:nvPr/>
        </p:nvSpPr>
        <p:spPr>
          <a:xfrm>
            <a:off x="354300" y="987563"/>
            <a:ext cx="4550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Total Revenue Generated and Daily Revenue Per Number of Days Rented for Each Film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5158200" y="1418450"/>
            <a:ext cx="3591300" cy="3072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From the last query, we know the average rental duration and real daily revenue for each film.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I joined this query with another to find which films were never returned and the customer never paid.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The graph includes how many times a film was lost, the cost to replace the film, and the potential revenue lost.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354300" y="1418450"/>
            <a:ext cx="4550700" cy="3072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&lt;visualization&gt;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How much potential revenue was lost on rentals?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246A1B-C59A-CE43-8E89-95DCF8CAF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0" y="1418450"/>
            <a:ext cx="4550700" cy="30755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0C8088-2B04-B041-BE39-9F01F17069A7}"/>
              </a:ext>
            </a:extLst>
          </p:cNvPr>
          <p:cNvSpPr txBox="1"/>
          <p:nvPr/>
        </p:nvSpPr>
        <p:spPr>
          <a:xfrm>
            <a:off x="995188" y="1156840"/>
            <a:ext cx="32689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Revenue Lost By Unreturned and Unpaid Rentals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Who are the top 10 actors that generate the stores most revenue?</a:t>
            </a:r>
            <a:endParaRPr sz="20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Google Shape;69;p15">
            <a:extLst>
              <a:ext uri="{FF2B5EF4-FFF2-40B4-BE49-F238E27FC236}">
                <a16:creationId xmlns:a16="http://schemas.microsoft.com/office/drawing/2014/main" id="{1FE80B74-6ADD-B346-8A36-5506ED2C1AF5}"/>
              </a:ext>
            </a:extLst>
          </p:cNvPr>
          <p:cNvSpPr txBox="1">
            <a:spLocks/>
          </p:cNvSpPr>
          <p:nvPr/>
        </p:nvSpPr>
        <p:spPr>
          <a:xfrm>
            <a:off x="5158200" y="1418450"/>
            <a:ext cx="3591300" cy="3072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600"/>
              </a:spcAft>
              <a:buFont typeface="Arial"/>
              <a:buNone/>
            </a:pPr>
            <a:r>
              <a:rPr lang="en-US">
                <a:latin typeface="Open Sans"/>
                <a:ea typeface="Open Sans"/>
                <a:cs typeface="Open Sans"/>
                <a:sym typeface="Open Sans"/>
              </a:rPr>
              <a:t>After finding the top 10 actors that generated the most revenue, I plotted their revenue overtime.</a:t>
            </a:r>
          </a:p>
          <a:p>
            <a:pPr marL="0" indent="0">
              <a:spcAft>
                <a:spcPts val="1600"/>
              </a:spcAft>
              <a:buFont typeface="Arial"/>
              <a:buNone/>
            </a:pPr>
            <a:r>
              <a:rPr lang="en-US">
                <a:latin typeface="Open Sans"/>
                <a:ea typeface="Open Sans"/>
                <a:cs typeface="Open Sans"/>
                <a:sym typeface="Open Sans"/>
              </a:rPr>
              <a:t>Susan Davis was the top producing actor for the stores at $86,950 over the 4 months.</a:t>
            </a:r>
          </a:p>
          <a:p>
            <a:pPr marL="0" indent="0">
              <a:spcAft>
                <a:spcPts val="1600"/>
              </a:spcAft>
              <a:buFont typeface="Arial"/>
              <a:buNone/>
            </a:pPr>
            <a:r>
              <a:rPr lang="en-US">
                <a:latin typeface="Open Sans"/>
                <a:ea typeface="Open Sans"/>
                <a:cs typeface="Open Sans"/>
                <a:sym typeface="Open Sans"/>
              </a:rPr>
              <a:t>Val Bolger was the 10</a:t>
            </a:r>
            <a:r>
              <a:rPr lang="en-US" baseline="30000">
                <a:latin typeface="Open Sans"/>
                <a:ea typeface="Open Sans"/>
                <a:cs typeface="Open Sans"/>
                <a:sym typeface="Open Sans"/>
              </a:rPr>
              <a:t>th</a:t>
            </a:r>
            <a:r>
              <a:rPr lang="en-US">
                <a:latin typeface="Open Sans"/>
                <a:ea typeface="Open Sans"/>
                <a:cs typeface="Open Sans"/>
                <a:sym typeface="Open Sans"/>
              </a:rPr>
              <a:t> highest producing actor for the stores at $63,895.</a:t>
            </a:r>
            <a:endParaRPr lang="en-US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Google Shape;70;p15">
            <a:extLst>
              <a:ext uri="{FF2B5EF4-FFF2-40B4-BE49-F238E27FC236}">
                <a16:creationId xmlns:a16="http://schemas.microsoft.com/office/drawing/2014/main" id="{6FD51EFA-8A97-3E4A-BF99-0140050C6E01}"/>
              </a:ext>
            </a:extLst>
          </p:cNvPr>
          <p:cNvSpPr/>
          <p:nvPr/>
        </p:nvSpPr>
        <p:spPr>
          <a:xfrm>
            <a:off x="354300" y="1418450"/>
            <a:ext cx="4550700" cy="3072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&lt;visualization&gt;</a:t>
            </a: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C79B4F-6DB6-0E49-B0BB-D90C34304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0" y="1418450"/>
            <a:ext cx="4550700" cy="30725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99354B-CC4E-684F-9480-97BD42586847}"/>
              </a:ext>
            </a:extLst>
          </p:cNvPr>
          <p:cNvSpPr txBox="1"/>
          <p:nvPr/>
        </p:nvSpPr>
        <p:spPr>
          <a:xfrm>
            <a:off x="2390170" y="4325672"/>
            <a:ext cx="159730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Top 10 Actors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357A43-059F-DD47-AEFD-6B6682C40C65}"/>
              </a:ext>
            </a:extLst>
          </p:cNvPr>
          <p:cNvSpPr txBox="1"/>
          <p:nvPr/>
        </p:nvSpPr>
        <p:spPr>
          <a:xfrm rot="16200000">
            <a:off x="-544381" y="2116980"/>
            <a:ext cx="159730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Revenue Generated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4E9698-5D00-5E45-B03C-645AAD37EEE9}"/>
              </a:ext>
            </a:extLst>
          </p:cNvPr>
          <p:cNvSpPr txBox="1"/>
          <p:nvPr/>
        </p:nvSpPr>
        <p:spPr>
          <a:xfrm>
            <a:off x="845877" y="1156744"/>
            <a:ext cx="35675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Revenue Generated Over Time By The Top 10 Actors</a:t>
            </a:r>
          </a:p>
        </p:txBody>
      </p:sp>
    </p:spTree>
    <p:extLst>
      <p:ext uri="{BB962C8B-B14F-4D97-AF65-F5344CB8AC3E}">
        <p14:creationId xmlns:p14="http://schemas.microsoft.com/office/powerpoint/2010/main" val="3737106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5158200" y="1418450"/>
            <a:ext cx="3591300" cy="3072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Upon further inspection of the previous query, I noticed that revenue was linearly increasing as the months went by, except for May.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This could be caused by many factors such as more films are released during the summers or that the stores have increased sales through other means. 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I also noticed that only data for about half of the month of May was available.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By removing the month of May from my Pivot Table and assuming this trend continues for the next month, I was able to create a range of revenue the store could expect from their top producing actors.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354300" y="1418450"/>
            <a:ext cx="4550700" cy="3072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&lt;visualization&gt;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Who are the top 10 actors that generate the stores most revenue?  Cont.</a:t>
            </a:r>
            <a:endParaRPr sz="20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3EFB52-2081-D946-9BC8-46F8FB187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0" y="1418450"/>
            <a:ext cx="4550700" cy="30725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9FCF95-AFE0-6545-A992-0CD7E9152F9F}"/>
              </a:ext>
            </a:extLst>
          </p:cNvPr>
          <p:cNvSpPr txBox="1"/>
          <p:nvPr/>
        </p:nvSpPr>
        <p:spPr>
          <a:xfrm rot="16200000">
            <a:off x="-544381" y="2429496"/>
            <a:ext cx="159730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Revenue Generated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C2D480-7EFC-B14A-A29E-CEDC716577B9}"/>
              </a:ext>
            </a:extLst>
          </p:cNvPr>
          <p:cNvSpPr txBox="1"/>
          <p:nvPr/>
        </p:nvSpPr>
        <p:spPr>
          <a:xfrm>
            <a:off x="2439766" y="4490954"/>
            <a:ext cx="37976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Date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AE4955-1708-E148-9802-324452A3A30C}"/>
              </a:ext>
            </a:extLst>
          </p:cNvPr>
          <p:cNvSpPr txBox="1"/>
          <p:nvPr/>
        </p:nvSpPr>
        <p:spPr>
          <a:xfrm>
            <a:off x="893099" y="1156840"/>
            <a:ext cx="34731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Revenue Generated by the Top 10 Actors Over Time</a:t>
            </a:r>
          </a:p>
        </p:txBody>
      </p:sp>
    </p:spTree>
    <p:extLst>
      <p:ext uri="{BB962C8B-B14F-4D97-AF65-F5344CB8AC3E}">
        <p14:creationId xmlns:p14="http://schemas.microsoft.com/office/powerpoint/2010/main" val="160465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5158200" y="1418450"/>
            <a:ext cx="3591300" cy="3072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There are total of 15 inactive accounts in the customer table.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I also wanted to know, if we wanted to retarget these inactive customers using direct mail what is their address?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The map on the left shows all inactive customer’s mailing addresses.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Also, if we wanted to retarget these customers using custom Facebook audiences, we only need their names, postal code, and country.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The subquery used provides this data.</a:t>
            </a:r>
            <a:endParaRPr sz="11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354300" y="1418450"/>
            <a:ext cx="4550700" cy="3072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&lt;visualization&gt;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How many </a:t>
            </a: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inactive customers </a:t>
            </a: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do we have?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8E853C-B180-7947-AD78-5430AB3D2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0" y="1418450"/>
            <a:ext cx="4550700" cy="30683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5A2983-8F7E-9641-A22D-6E386DFAD1E7}"/>
              </a:ext>
            </a:extLst>
          </p:cNvPr>
          <p:cNvSpPr txBox="1"/>
          <p:nvPr/>
        </p:nvSpPr>
        <p:spPr>
          <a:xfrm>
            <a:off x="1553204" y="1156840"/>
            <a:ext cx="2152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Location of Inactive Customers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3549</TotalTime>
  <Words>493</Words>
  <Application>Microsoft Macintosh PowerPoint</Application>
  <PresentationFormat>On-screen Show (16:9)</PresentationFormat>
  <Paragraphs>38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Open Sans</vt:lpstr>
      <vt:lpstr>Arial</vt:lpstr>
      <vt:lpstr>Simple Light</vt:lpstr>
      <vt:lpstr>  What is the real daily revenue for each film?</vt:lpstr>
      <vt:lpstr>  How much potential revenue was lost on rentals?</vt:lpstr>
      <vt:lpstr> Who are the top 10 actors that generate the stores most revenue?</vt:lpstr>
      <vt:lpstr>  Who are the top 10 actors that generate the stores most revenue?  Cont.</vt:lpstr>
      <vt:lpstr>  How many inactive customers do we have?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&lt;title&gt;</dc:title>
  <cp:lastModifiedBy>Jimmy Le</cp:lastModifiedBy>
  <cp:revision>16</cp:revision>
  <dcterms:modified xsi:type="dcterms:W3CDTF">2019-04-29T15:14:42Z</dcterms:modified>
</cp:coreProperties>
</file>